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48" r:id="rId2"/>
    <p:sldId id="404" r:id="rId3"/>
    <p:sldId id="406" r:id="rId4"/>
    <p:sldId id="409" r:id="rId5"/>
    <p:sldId id="437" r:id="rId6"/>
    <p:sldId id="435" r:id="rId7"/>
    <p:sldId id="436" r:id="rId8"/>
    <p:sldId id="440" r:id="rId9"/>
    <p:sldId id="438" r:id="rId10"/>
    <p:sldId id="439" r:id="rId11"/>
    <p:sldId id="410" r:id="rId12"/>
    <p:sldId id="407" r:id="rId13"/>
    <p:sldId id="408" r:id="rId14"/>
    <p:sldId id="411" r:id="rId15"/>
    <p:sldId id="412" r:id="rId16"/>
    <p:sldId id="413" r:id="rId17"/>
    <p:sldId id="415" r:id="rId18"/>
    <p:sldId id="417" r:id="rId19"/>
    <p:sldId id="418" r:id="rId20"/>
    <p:sldId id="419" r:id="rId21"/>
    <p:sldId id="441" r:id="rId22"/>
    <p:sldId id="420" r:id="rId23"/>
    <p:sldId id="421" r:id="rId24"/>
    <p:sldId id="422" r:id="rId25"/>
    <p:sldId id="425" r:id="rId26"/>
    <p:sldId id="423" r:id="rId27"/>
    <p:sldId id="424" r:id="rId28"/>
    <p:sldId id="430" r:id="rId29"/>
    <p:sldId id="414" r:id="rId30"/>
    <p:sldId id="428" r:id="rId31"/>
    <p:sldId id="429" r:id="rId32"/>
    <p:sldId id="427" r:id="rId33"/>
    <p:sldId id="431" r:id="rId34"/>
    <p:sldId id="433" r:id="rId35"/>
    <p:sldId id="416" r:id="rId36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/>
    <p:restoredTop sz="87534"/>
  </p:normalViewPr>
  <p:slideViewPr>
    <p:cSldViewPr snapToGrid="0">
      <p:cViewPr varScale="1">
        <p:scale>
          <a:sx n="110" d="100"/>
          <a:sy n="110" d="100"/>
        </p:scale>
        <p:origin x="1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"Bu </a:t>
            </a:r>
            <a:r>
              <a:rPr lang="en-US" dirty="0" err="1"/>
              <a:t>slaytta</a:t>
            </a:r>
            <a:r>
              <a:rPr lang="en-US" dirty="0"/>
              <a:t> </a:t>
            </a:r>
            <a:r>
              <a:rPr lang="en-US" dirty="0" err="1"/>
              <a:t>gördüğünüz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, </a:t>
            </a:r>
            <a:r>
              <a:rPr lang="en-US" dirty="0" err="1"/>
              <a:t>kayıp</a:t>
            </a:r>
            <a:r>
              <a:rPr lang="en-US" dirty="0"/>
              <a:t> </a:t>
            </a:r>
            <a:r>
              <a:rPr lang="en-US" dirty="0" err="1"/>
              <a:t>fonksiyonları</a:t>
            </a:r>
            <a:r>
              <a:rPr lang="en-US" dirty="0"/>
              <a:t> (loss functions),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beklenen</a:t>
            </a:r>
            <a:r>
              <a:rPr lang="en-US" dirty="0"/>
              <a:t> </a:t>
            </a:r>
            <a:r>
              <a:rPr lang="en-US" dirty="0" err="1"/>
              <a:t>çıktıyı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edebildiğini</a:t>
            </a:r>
            <a:r>
              <a:rPr lang="en-US" dirty="0"/>
              <a:t> </a:t>
            </a:r>
            <a:r>
              <a:rPr lang="en-US" dirty="0" err="1"/>
              <a:t>ölçen</a:t>
            </a:r>
            <a:r>
              <a:rPr lang="en-US" dirty="0"/>
              <a:t> </a:t>
            </a:r>
            <a:r>
              <a:rPr lang="en-US" dirty="0" err="1"/>
              <a:t>matematiksel</a:t>
            </a:r>
            <a:r>
              <a:rPr lang="en-US" dirty="0"/>
              <a:t> </a:t>
            </a:r>
            <a:r>
              <a:rPr lang="en-US" dirty="0" err="1"/>
              <a:t>fonksiyonlardır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dört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kayıp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gösterilmiş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- **Least squared loss**: </a:t>
            </a:r>
            <a:r>
              <a:rPr lang="en-US" dirty="0" err="1"/>
              <a:t>Lineer</a:t>
            </a:r>
            <a:r>
              <a:rPr lang="en-US" dirty="0"/>
              <a:t>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problemleri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Model </a:t>
            </a:r>
            <a:r>
              <a:rPr lang="en-US" dirty="0" err="1"/>
              <a:t>çıktısı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farkın</a:t>
            </a:r>
            <a:r>
              <a:rPr lang="en-US" dirty="0"/>
              <a:t> </a:t>
            </a:r>
            <a:r>
              <a:rPr lang="en-US" dirty="0" err="1"/>
              <a:t>karesini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hatayı</a:t>
            </a:r>
            <a:r>
              <a:rPr lang="en-US" dirty="0"/>
              <a:t> minimize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r>
              <a:rPr lang="en-US" dirty="0"/>
              <a:t>- **Logistic loss**: </a:t>
            </a:r>
            <a:r>
              <a:rPr lang="en-US" dirty="0" err="1"/>
              <a:t>Lojistik</a:t>
            </a:r>
            <a:r>
              <a:rPr lang="en-US" dirty="0"/>
              <a:t>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Bu </a:t>
            </a:r>
            <a:r>
              <a:rPr lang="en-US" dirty="0" err="1"/>
              <a:t>fonksiyon</a:t>
            </a:r>
            <a:r>
              <a:rPr lang="en-US" dirty="0"/>
              <a:t>,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tahmini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model </a:t>
            </a:r>
            <a:r>
              <a:rPr lang="en-US" dirty="0" err="1"/>
              <a:t>çıktısı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olasılık</a:t>
            </a:r>
            <a:r>
              <a:rPr lang="en-US" dirty="0"/>
              <a:t> </a:t>
            </a:r>
            <a:r>
              <a:rPr lang="en-US" dirty="0" err="1"/>
              <a:t>farkını</a:t>
            </a:r>
            <a:r>
              <a:rPr lang="en-US" dirty="0"/>
              <a:t> minimize </a:t>
            </a:r>
            <a:r>
              <a:rPr lang="en-US" dirty="0" err="1"/>
              <a:t>etmeye</a:t>
            </a:r>
            <a:r>
              <a:rPr lang="en-US" dirty="0"/>
              <a:t> </a:t>
            </a:r>
            <a:r>
              <a:rPr lang="en-US" dirty="0" err="1"/>
              <a:t>çalışır</a:t>
            </a:r>
            <a:r>
              <a:rPr lang="en-US" dirty="0"/>
              <a:t>.</a:t>
            </a:r>
          </a:p>
          <a:p>
            <a:r>
              <a:rPr lang="en-US" dirty="0"/>
              <a:t>- **Hinge loss**: SVM (Support Vector Machine) </a:t>
            </a:r>
            <a:r>
              <a:rPr lang="en-US" dirty="0" err="1"/>
              <a:t>modelleri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hatalı</a:t>
            </a:r>
            <a:r>
              <a:rPr lang="en-US" dirty="0"/>
              <a:t> </a:t>
            </a:r>
            <a:r>
              <a:rPr lang="en-US" dirty="0" err="1"/>
              <a:t>sınıflandırmalara</a:t>
            </a:r>
            <a:r>
              <a:rPr lang="en-US" dirty="0"/>
              <a:t> </a:t>
            </a:r>
            <a:r>
              <a:rPr lang="en-US" dirty="0" err="1"/>
              <a:t>ceza</a:t>
            </a:r>
            <a:r>
              <a:rPr lang="en-US" dirty="0"/>
              <a:t> </a:t>
            </a:r>
            <a:r>
              <a:rPr lang="en-US" dirty="0" err="1"/>
              <a:t>vererek</a:t>
            </a:r>
            <a:r>
              <a:rPr lang="en-US" dirty="0"/>
              <a:t>,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sınıflandırılan</a:t>
            </a:r>
            <a:r>
              <a:rPr lang="en-US" dirty="0"/>
              <a:t> </a:t>
            </a:r>
            <a:r>
              <a:rPr lang="en-US" dirty="0" err="1"/>
              <a:t>noktalar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kayıp</a:t>
            </a:r>
            <a:r>
              <a:rPr lang="en-US" dirty="0"/>
              <a:t> </a:t>
            </a:r>
            <a:r>
              <a:rPr lang="en-US" dirty="0" err="1"/>
              <a:t>hesaplamaz</a:t>
            </a:r>
            <a:r>
              <a:rPr lang="en-US" dirty="0"/>
              <a:t>.</a:t>
            </a:r>
          </a:p>
          <a:p>
            <a:r>
              <a:rPr lang="en-US" dirty="0"/>
              <a:t>- **Cross-entropy loss**: 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ağlarında</a:t>
            </a:r>
            <a:r>
              <a:rPr lang="en-US" dirty="0"/>
              <a:t> (Neural Networks) </a:t>
            </a:r>
            <a:r>
              <a:rPr lang="en-US" dirty="0" err="1"/>
              <a:t>kullanılır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ettiği</a:t>
            </a:r>
            <a:r>
              <a:rPr lang="en-US" dirty="0"/>
              <a:t> </a:t>
            </a:r>
            <a:r>
              <a:rPr lang="en-US" dirty="0" err="1"/>
              <a:t>olasılıklar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sınıflar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farkı</a:t>
            </a:r>
            <a:r>
              <a:rPr lang="en-US" dirty="0"/>
              <a:t> minimize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Son </a:t>
            </a:r>
            <a:r>
              <a:rPr lang="en-US" dirty="0" err="1"/>
              <a:t>olarak</a:t>
            </a:r>
            <a:r>
              <a:rPr lang="en-US" dirty="0"/>
              <a:t>, *loss*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tekil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noktası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hatayı</a:t>
            </a:r>
            <a:r>
              <a:rPr lang="en-US" dirty="0"/>
              <a:t>, *cost*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kümesindeki</a:t>
            </a:r>
            <a:r>
              <a:rPr lang="en-US" dirty="0"/>
              <a:t> </a:t>
            </a:r>
            <a:r>
              <a:rPr lang="en-US" dirty="0" err="1"/>
              <a:t>hataların</a:t>
            </a:r>
            <a:r>
              <a:rPr lang="en-US" dirty="0"/>
              <a:t> </a:t>
            </a:r>
            <a:r>
              <a:rPr lang="en-US" dirty="0" err="1"/>
              <a:t>ortalamasını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Bu </a:t>
            </a:r>
            <a:r>
              <a:rPr lang="en-US" dirty="0" err="1"/>
              <a:t>anlatımda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terimlere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verdim</a:t>
            </a:r>
            <a:r>
              <a:rPr lang="en-US" dirty="0"/>
              <a:t>,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dirty="0" err="1"/>
              <a:t>kavramları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tutarak</a:t>
            </a:r>
            <a:r>
              <a:rPr lang="en-US" dirty="0"/>
              <a:t> </a:t>
            </a:r>
            <a:r>
              <a:rPr lang="en-US" dirty="0" err="1"/>
              <a:t>herkesin</a:t>
            </a:r>
            <a:r>
              <a:rPr lang="en-US" dirty="0"/>
              <a:t> </a:t>
            </a:r>
            <a:r>
              <a:rPr lang="en-US" dirty="0" err="1"/>
              <a:t>kolayca</a:t>
            </a:r>
            <a:r>
              <a:rPr lang="en-US" dirty="0"/>
              <a:t> </a:t>
            </a:r>
            <a:r>
              <a:rPr lang="en-US" dirty="0" err="1"/>
              <a:t>anlayabilmesine</a:t>
            </a:r>
            <a:r>
              <a:rPr lang="en-US" dirty="0"/>
              <a:t> </a:t>
            </a:r>
            <a:r>
              <a:rPr lang="en-US" dirty="0" err="1"/>
              <a:t>çalıştım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slaytta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gördüğünüz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Gradient Descent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algoritması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optimize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Amacımız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minimum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noktasını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bulmaktır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gerçekleştiriyoruz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1. **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Başlangıç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**: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edilen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değerler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gerçek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değerler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ölçen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'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' (sum of squared residuals)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hesaplanır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minimize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karesine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bakarız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 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2. **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Hesaplama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**: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eğimini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buluyoruz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nasıl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güncellememiz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gerektiğini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pozitifse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model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azaltmamız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negatifse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arttırmamız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gerektiğini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anlarız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3. **Yeni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**: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boyutunu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(step size)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güncelleriz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Burada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'Intercept'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(learning rate) optimize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ediyoruz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tekrarlayarak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hatayı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minimum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seviyeye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getirene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kadar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devam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Gradient Descent, 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model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günceller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işlem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minimuma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indirene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kadar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."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anlatımda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algoritmanın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aşamalarını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olduk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mantığını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kavraması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teknik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terimleri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yeterince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basit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tuttuk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0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8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1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31.01.2025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023_guz/tree/main/Codes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7" descr="sis, metin, tasarım içeren bir resim&#10;&#10;Açıklama otomatik olarak oluşturuldu">
            <a:extLst>
              <a:ext uri="{FF2B5EF4-FFF2-40B4-BE49-F238E27FC236}">
                <a16:creationId xmlns:a16="http://schemas.microsoft.com/office/drawing/2014/main" id="{62E02930-9E48-68BC-5D41-E3A95C5D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0958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996170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Uygulamalı Doğal Dil İşleme</a:t>
            </a:r>
          </a:p>
          <a:p>
            <a:pPr algn="ctr"/>
            <a:r>
              <a:rPr lang="tr-T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Kemal Can Kara</a:t>
            </a:r>
            <a:r>
              <a:rPr lang="en-TR" sz="2800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solidFill>
                  <a:schemeClr val="accent2"/>
                </a:solidFill>
                <a:latin typeface="Arial"/>
                <a:cs typeface="Arial"/>
              </a:rPr>
              <a:t>27 Eylül</a:t>
            </a:r>
            <a:r>
              <a:rPr lang="en-US" sz="14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tr-TR" sz="1400" dirty="0">
                <a:solidFill>
                  <a:schemeClr val="accent2"/>
                </a:solidFill>
                <a:latin typeface="Arial"/>
                <a:cs typeface="Arial"/>
              </a:rPr>
              <a:t>2024</a:t>
            </a:r>
            <a:endParaRPr lang="sk-SK" sz="1400" dirty="0">
              <a:solidFill>
                <a:schemeClr val="accent2"/>
              </a:solidFill>
            </a:endParaRPr>
          </a:p>
          <a:p>
            <a:pPr algn="ctr"/>
            <a:endParaRPr lang="tr-TR" sz="1400" dirty="0">
              <a:solidFill>
                <a:schemeClr val="accent2"/>
              </a:solidFill>
            </a:endParaRPr>
          </a:p>
        </p:txBody>
      </p:sp>
      <p:sp>
        <p:nvSpPr>
          <p:cNvPr id="3" name="Circle">
            <a:extLst>
              <a:ext uri="{FF2B5EF4-FFF2-40B4-BE49-F238E27FC236}">
                <a16:creationId xmlns:a16="http://schemas.microsoft.com/office/drawing/2014/main" id="{3585F9F4-E8C7-D48D-459C-5E6C8EFDD07A}"/>
              </a:ext>
            </a:extLst>
          </p:cNvPr>
          <p:cNvSpPr/>
          <p:nvPr/>
        </p:nvSpPr>
        <p:spPr>
          <a:xfrm>
            <a:off x="580528" y="6120165"/>
            <a:ext cx="166688" cy="166688"/>
          </a:xfrm>
          <a:prstGeom prst="ellipse">
            <a:avLst/>
          </a:prstGeom>
          <a:ln w="12700">
            <a:solidFill>
              <a:srgbClr val="EC652B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700">
              <a:latin typeface="Montserrat" pitchFamily="2" charset="77"/>
            </a:endParaRPr>
          </a:p>
        </p:txBody>
      </p:sp>
      <p:pic>
        <p:nvPicPr>
          <p:cNvPr id="5" name="flo_group_logo_sunum-10.png" descr="flo_group_logo_sunum-10.png">
            <a:extLst>
              <a:ext uri="{FF2B5EF4-FFF2-40B4-BE49-F238E27FC236}">
                <a16:creationId xmlns:a16="http://schemas.microsoft.com/office/drawing/2014/main" id="{6DD816EC-71E5-DCA8-05FF-8BDF84F6570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9305" y="555855"/>
            <a:ext cx="1035495" cy="3473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9">
            <a:extLst>
              <a:ext uri="{FF2B5EF4-FFF2-40B4-BE49-F238E27FC236}">
                <a16:creationId xmlns:a16="http://schemas.microsoft.com/office/drawing/2014/main" id="{338B7640-00D9-5A24-41E6-697885B5CA41}"/>
              </a:ext>
            </a:extLst>
          </p:cNvPr>
          <p:cNvSpPr txBox="1"/>
          <p:nvPr/>
        </p:nvSpPr>
        <p:spPr>
          <a:xfrm>
            <a:off x="614179" y="6120165"/>
            <a:ext cx="99387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b="0">
                <a:latin typeface="Galano Grotesque Medium"/>
                <a:ea typeface="Galano Grotesque Medium"/>
                <a:cs typeface="Galano Grotesque Medium"/>
                <a:sym typeface="Galano Grotesque Medium"/>
              </a:defRPr>
            </a:lvl1pPr>
          </a:lstStyle>
          <a:p>
            <a:pPr algn="ctr"/>
            <a:r>
              <a:rPr lang="tr-TR" sz="600">
                <a:latin typeface="Montserrat" pitchFamily="2" charset="77"/>
              </a:rPr>
              <a:t>1</a:t>
            </a:r>
            <a:endParaRPr sz="600">
              <a:latin typeface="Montserrat" pitchFamily="2" charset="77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A614BC08-75C4-B4DE-FF2E-9BB529C627C9}"/>
              </a:ext>
            </a:extLst>
          </p:cNvPr>
          <p:cNvSpPr/>
          <p:nvPr/>
        </p:nvSpPr>
        <p:spPr>
          <a:xfrm rot="3637013">
            <a:off x="10098024" y="3763836"/>
            <a:ext cx="3174001" cy="2535370"/>
          </a:xfrm>
          <a:prstGeom prst="hexagon">
            <a:avLst/>
          </a:prstGeom>
          <a:solidFill>
            <a:srgbClr val="FB671F">
              <a:alpha val="45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7C382D8-43C5-F801-59E5-C5F953697D21}"/>
              </a:ext>
            </a:extLst>
          </p:cNvPr>
          <p:cNvSpPr/>
          <p:nvPr/>
        </p:nvSpPr>
        <p:spPr>
          <a:xfrm rot="3583880">
            <a:off x="7122038" y="1875002"/>
            <a:ext cx="3405051" cy="2641135"/>
          </a:xfrm>
          <a:prstGeom prst="hexagon">
            <a:avLst/>
          </a:prstGeom>
          <a:solidFill>
            <a:srgbClr val="FB671F">
              <a:alpha val="168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1A8C5567-72D9-A98A-2218-DD04633C102E}"/>
              </a:ext>
            </a:extLst>
          </p:cNvPr>
          <p:cNvSpPr/>
          <p:nvPr/>
        </p:nvSpPr>
        <p:spPr>
          <a:xfrm rot="3597553">
            <a:off x="9806828" y="446284"/>
            <a:ext cx="3405051" cy="2641135"/>
          </a:xfrm>
          <a:prstGeom prst="hexagon">
            <a:avLst/>
          </a:prstGeom>
          <a:solidFill>
            <a:srgbClr val="FB671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77891D-F2FF-C426-D35E-EE850B0D7B7A}"/>
              </a:ext>
            </a:extLst>
          </p:cNvPr>
          <p:cNvCxnSpPr/>
          <p:nvPr/>
        </p:nvCxnSpPr>
        <p:spPr>
          <a:xfrm>
            <a:off x="1373069" y="5537209"/>
            <a:ext cx="0" cy="1320791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28AA4CAC-CFFF-1383-C64C-8BB3C6B3ABEC}"/>
              </a:ext>
            </a:extLst>
          </p:cNvPr>
          <p:cNvCxnSpPr>
            <a:cxnSpLocks/>
          </p:cNvCxnSpPr>
          <p:nvPr/>
        </p:nvCxnSpPr>
        <p:spPr>
          <a:xfrm>
            <a:off x="1373069" y="-1"/>
            <a:ext cx="0" cy="1320791"/>
          </a:xfrm>
          <a:prstGeom prst="line">
            <a:avLst/>
          </a:prstGeom>
          <a:ln w="19050">
            <a:solidFill>
              <a:srgbClr val="FB671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9E646-4FA2-EA8C-E247-B3357A5E1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77" y="984250"/>
            <a:ext cx="10263206" cy="4605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3ED59-256F-0690-8ADC-BCB802F6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717" y="2834640"/>
            <a:ext cx="3887573" cy="2754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75B3C-AB19-5006-1243-484841F62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717" y="2834640"/>
            <a:ext cx="4412213" cy="275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</a:t>
            </a:r>
            <a:r>
              <a:rPr lang="en-US" sz="1050" dirty="0" err="1"/>
              <a:t>Mayesxf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Cuma 14-17.00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https://github.com/kemalcankara/anlp2024_fall/tree/main/Codes/0.setup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414533D-B12F-35DD-B9DA-DB091AF4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" y="720437"/>
            <a:ext cx="9532042" cy="605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277B28-B3D7-2134-5F52-41985CFB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29" y="1223742"/>
            <a:ext cx="3149600" cy="154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95BA4F-D63B-1DB2-D012-7788CE219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0" y="631223"/>
            <a:ext cx="3052875" cy="1934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649EC2-8667-DA70-EF22-A4A323244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50" y="953885"/>
            <a:ext cx="3948961" cy="1974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9881CC-73FB-FCE9-0B08-6A3F65B89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416" y="623711"/>
            <a:ext cx="3345648" cy="21383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497F6F-E416-40B1-96E5-E13B85DBC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0248" y="727939"/>
            <a:ext cx="2520906" cy="197632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56DDC7-9450-4AFC-F4AA-353889CD7357}"/>
              </a:ext>
            </a:extLst>
          </p:cNvPr>
          <p:cNvCxnSpPr/>
          <p:nvPr/>
        </p:nvCxnSpPr>
        <p:spPr>
          <a:xfrm>
            <a:off x="7830355" y="953885"/>
            <a:ext cx="1159099" cy="197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8E4BB3F-9C20-7BA3-8693-4316EBDD2F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0248" y="607756"/>
            <a:ext cx="2127965" cy="21832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09160C-65CC-4D59-92BA-4C671230BC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32" y="3470388"/>
            <a:ext cx="4557584" cy="23696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D2B225-742D-92A7-839D-069D79806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5632" y="3512575"/>
            <a:ext cx="4310449" cy="23379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CFF7C1-6317-6D51-4941-828F759173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452" y="3182310"/>
            <a:ext cx="5575658" cy="29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DF293-62C8-F255-F557-84399C87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134748"/>
            <a:ext cx="9841230" cy="4877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358D70-1A9D-17FF-8947-56B064C4AC9A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174944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5B838-41E7-8C1C-F0FD-252E621F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73" y="623041"/>
            <a:ext cx="9126220" cy="5618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69AE6-C042-DAB4-693C-7811293B343A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91358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EBD4B-024C-DF89-C259-4805C4FF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08" y="813509"/>
            <a:ext cx="9251950" cy="5230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9975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Black Box Model of ML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0FFD8-4617-ACA3-0B9E-410741BD6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912" y="1761490"/>
            <a:ext cx="8259211" cy="33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E20B-E586-04FD-D577-B7BDFB391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47" y="1346570"/>
            <a:ext cx="9205506" cy="41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19808</TotalTime>
  <Words>2155</Words>
  <Application>Microsoft Macintosh PowerPoint</Application>
  <PresentationFormat>Widescreen</PresentationFormat>
  <Paragraphs>274</Paragraphs>
  <Slides>35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Helvetica</vt:lpstr>
      <vt:lpstr>Inter</vt:lpstr>
      <vt:lpstr>Montserrat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111</cp:revision>
  <dcterms:created xsi:type="dcterms:W3CDTF">2023-04-19T12:40:24Z</dcterms:created>
  <dcterms:modified xsi:type="dcterms:W3CDTF">2025-01-31T13:05:52Z</dcterms:modified>
</cp:coreProperties>
</file>